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66" r:id="rId2"/>
    <p:sldId id="667" r:id="rId3"/>
    <p:sldId id="668" r:id="rId4"/>
    <p:sldId id="66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51" d="100"/>
          <a:sy n="51" d="100"/>
        </p:scale>
        <p:origin x="76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F0AEC4-DE20-44BC-E3CA-722C1AD6E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80CF9F5-8A10-C644-C3D5-B533BF374E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E639A3-4604-2971-FA4F-EBD825EBC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BD35C8-808D-1959-291E-3BCC0C473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E428BF-0FC8-3AAC-2C28-574ABD231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69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DB5B52-82E6-5861-994F-82C883E0C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8237D54-4D97-BFA9-9903-216E2CC02F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64C04C-73F8-DDBE-579E-C9B7D93E0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27065D-2ABA-556D-B0BB-7DFB550F6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3223CE-AC1B-5E13-38CD-B79052E05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946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FBA3EE6-13A7-B4B3-9578-90BCEC0ABE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789DBEE-ED92-7D6B-CA3A-DBC73472F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D4D287-632F-9075-FC63-1347E3C63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DD5313-EA32-B6F8-8AED-1351047ED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5552C7-5C40-4309-A3E3-E7DA1CA2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6439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 - vio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3392" y="1044000"/>
            <a:ext cx="10972800" cy="584800"/>
          </a:xfrm>
        </p:spPr>
        <p:txBody>
          <a:bodyPr>
            <a:noAutofit/>
          </a:bodyPr>
          <a:lstStyle>
            <a:lvl1pPr algn="l">
              <a:defRPr sz="2400" b="1" baseline="0"/>
            </a:lvl1pPr>
          </a:lstStyle>
          <a:p>
            <a:r>
              <a:rPr lang="de-DE" dirty="0"/>
              <a:t>Headline in 24 Punkt (fett, linksbündig)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772816"/>
            <a:ext cx="10972800" cy="4353347"/>
          </a:xfrm>
        </p:spPr>
        <p:txBody>
          <a:bodyPr/>
          <a:lstStyle>
            <a:lvl1pPr>
              <a:buClr>
                <a:srgbClr val="861C90"/>
              </a:buClr>
              <a:defRPr/>
            </a:lvl1pPr>
            <a:lvl2pPr>
              <a:buClr>
                <a:srgbClr val="7030A0"/>
              </a:buClr>
              <a:defRPr/>
            </a:lvl2pPr>
            <a:lvl3pPr>
              <a:buClr>
                <a:srgbClr val="7030A0"/>
              </a:buClr>
              <a:defRPr/>
            </a:lvl3pPr>
            <a:lvl4pPr>
              <a:buClr>
                <a:srgbClr val="7030A0"/>
              </a:buClr>
              <a:defRPr/>
            </a:lvl4pPr>
            <a:lvl5pPr>
              <a:buClr>
                <a:srgbClr val="7030A0"/>
              </a:buClr>
              <a:defRPr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ED1A-91AC-4D92-8A80-A5ED8EA3649B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6" descr="PPP-KopfFolgeseite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84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873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94DC5E-4343-5575-886C-EC38D990C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1CB3EF-C9B8-04AC-8CFC-54B1E36A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DF851FD-75F1-23EA-E200-2A08C183D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F2AD31-4B11-0AF0-FB61-075257E12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9CC688-1D64-CD54-9DB5-8954FA92F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6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CDF883-8728-CA48-DE7E-31C703768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17B0D5-8D31-190B-3B3E-00E1C5221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8362D7-F328-A2D7-130A-D06FF0666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BA6B3A-756E-F7B3-00ED-4E282056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B91955-A6A3-DFB0-0633-F9167C44F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792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EC37E6-E911-BC5D-64AE-18410EA5E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AD1641-D511-5BDA-F5F7-FFF6ED670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9EFF21A-337E-1622-08D3-3F9BC0D0A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3C7273C-3A4C-1F0E-99B7-FEA8767A9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70B52CF-18EE-DBD2-FC81-2E26044B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525426C-BB18-C384-8936-E1527BAE0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438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1F313F-E42D-7EE0-5A6F-8BEF4EC3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45689DB-B38E-0DFE-6274-F1867683D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A641439-7269-7B00-72CA-EA054C63B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164ABD3-FF3A-CBAA-43BB-1F1708FF31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1C09CD7-2DD6-1E9F-6A95-7F242A915D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44572D6-07B0-17B7-4098-D535CC93A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831BC6C-1025-AD78-532E-177FAAD2B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74F11D4-3F67-6D5B-0B22-B75C10DE1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1884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164C7-7164-8156-2955-919376796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B4363B0-E853-AEE2-0155-06775571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5EFFC5B-5151-98AE-5EEE-ED92E0A6A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BA14AFA-444E-080A-C8B9-BBFB0B68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678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52541E8-9278-EE97-7051-FE53A2401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C045EC-4672-BC69-981C-E90A5935B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CD3430-4BF9-3F3D-4580-6DD02C338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339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313AF8-BE73-4E82-B3EA-C786E8EED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2D628D-37A5-1201-84FC-176535F2C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54CEF1E-2427-7176-DDC8-539B30F5F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0447E4A-26B6-DACF-0175-AE1FC9527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6C3E530-0FEB-C7E4-0C85-33B63F6A7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33DD547-985A-346B-E630-3C878430B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173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A45E84-20BF-19CE-6403-7A626026D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18CECD1-7CE9-D325-B09D-A856FBD088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484EBF1-29AC-314F-F670-C586099D0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BD71BDB-6D11-56BB-8F87-8C80FB3AD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890202-088D-8C09-40E1-9C5B11B82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79BE6F8-FEB1-F7CB-F96D-9F9BD98C8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704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BD9135-231B-5ECB-64B7-BE0B2E2DF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CA9F4B-457B-C5DF-BF91-CE7217E4F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B4C02E-B3F2-A2BD-DAB4-B56A4BF2E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7054F-AED1-4C2B-942B-CA1C96DBF616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D2F8D4-6956-F4FE-C345-1A474498B0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E096515-75BC-B293-3EF5-E54912A7ED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F346C-2BA4-4200-847E-E3ABF2A4C4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2047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AFD21C7-A8C5-30CA-C06F-47F439C8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044437"/>
            <a:ext cx="10972800" cy="84487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Der Klimasteckbrief 2019 für den Stadtkirchenbezirk Heidelberg</a:t>
            </a: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547B39E2-6D36-62AB-B831-E29A9EEEF78B}"/>
              </a:ext>
            </a:extLst>
          </p:cNvPr>
          <p:cNvSpPr txBox="1">
            <a:spLocks/>
          </p:cNvSpPr>
          <p:nvPr/>
        </p:nvSpPr>
        <p:spPr>
          <a:xfrm>
            <a:off x="609599" y="2050889"/>
            <a:ext cx="10972799" cy="3372882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861C9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030A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030A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030A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030A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Die </a:t>
            </a:r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Gebäude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sind der wichtigste Faktor in der Klimabilanz:</a:t>
            </a: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Die Daten im Klimasteckbrief beziehen sich auf 30/77 Gebäuden in der FUNDUS Datenbank</a:t>
            </a:r>
          </a:p>
          <a:p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Grundlage der Berechnungen sind Verbrauchsdaten in 2019 für Strom und Heizenergie für diese 30 Gebäude</a:t>
            </a:r>
          </a:p>
          <a:p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Deren Verbrauch entspricht 74% des Stromverbrauchs &amp; 58% der Heizenergie aller Gebäude der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EKiHD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de-DE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31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AFD21C7-A8C5-30CA-C06F-47F439C8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44437"/>
            <a:ext cx="10972800" cy="84487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Der Klimasteckbrief 2019 für den Stadtkirchenbezirk Heidelberg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C8EDF36-B06D-4A52-1B39-7446E8C14B87}"/>
              </a:ext>
            </a:extLst>
          </p:cNvPr>
          <p:cNvSpPr txBox="1"/>
          <p:nvPr/>
        </p:nvSpPr>
        <p:spPr>
          <a:xfrm>
            <a:off x="609600" y="2122554"/>
            <a:ext cx="10972800" cy="304698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Einsparungen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in den vergangenen Jahren: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Die Einsparung der CO</a:t>
            </a:r>
            <a:r>
              <a:rPr lang="de-DE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Emission im Vergleich zur Referenzperiode 2003 – 07 liegt bei rund 24% (Mittel in der EKIBA: 28%).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Zwischen 2015 und 2019 wurden keine zusätzlichen Einsparungen erzielt.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Die Lücke zur Klimaneutralität ( = 95% Einsparung) betrug in 2019 71%</a:t>
            </a: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i="1" dirty="0">
                <a:latin typeface="Calibri" panose="020F0502020204030204" pitchFamily="34" charset="0"/>
                <a:cs typeface="Calibri" panose="020F0502020204030204" pitchFamily="34" charset="0"/>
              </a:rPr>
              <a:t>Wir erwarten die Dokumentation weiterer Einsparungen im nächsten Klimabericht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286993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AFD21C7-A8C5-30CA-C06F-47F439C8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71061"/>
            <a:ext cx="10972800" cy="84487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Der Klimasteckbrief 2019 für den Stadtkirchenbezirk Heidelberg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C8EDF36-B06D-4A52-1B39-7446E8C14B87}"/>
              </a:ext>
            </a:extLst>
          </p:cNvPr>
          <p:cNvSpPr txBox="1"/>
          <p:nvPr/>
        </p:nvSpPr>
        <p:spPr>
          <a:xfrm>
            <a:off x="609600" y="2122554"/>
            <a:ext cx="10972800" cy="378565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Einsparungen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in den vergangenen Jahren: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Ein großer Anteil an diesen Einsparungen ist der Umstellung von Ölheizungen auf andere Energieträger zu verdanken.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Zusätzlich ist der Anteil des Graustroms gesunken zugunsten einer Steigerung des Ökostromanteils. </a:t>
            </a: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Aber: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Bei den Heizungen wurden in 2019 keine erneuerbaren Energiequellen genutzt.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Der Anteil des Ökostroms am gesamten Strommix liegt bei 99,6%.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744585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AFD21C7-A8C5-30CA-C06F-47F439C8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97594"/>
            <a:ext cx="10972800" cy="84487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Der Klimasteckbrief 2019 für den Stadtkirchenbezirk Heidelberg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C8EDF36-B06D-4A52-1B39-7446E8C14B87}"/>
              </a:ext>
            </a:extLst>
          </p:cNvPr>
          <p:cNvSpPr txBox="1"/>
          <p:nvPr/>
        </p:nvSpPr>
        <p:spPr>
          <a:xfrm>
            <a:off x="609600" y="2110028"/>
            <a:ext cx="10972800" cy="230832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Empfehlungen 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aus dem Bericht: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Bei zukünftigen Sanierungen eine „Wärmewende“ vollziehen, hin zur verstärkten Nutzung von erneuerbaren Energien für die Heizungen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Reduzierung des Energieverbrauchs um 50%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289000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Breitbild</PresentationFormat>
  <Paragraphs>32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Ruth Hildebrandt (DJG)</dc:creator>
  <cp:lastModifiedBy>Wilke, Karin</cp:lastModifiedBy>
  <cp:revision>10</cp:revision>
  <dcterms:created xsi:type="dcterms:W3CDTF">2022-09-22T16:08:36Z</dcterms:created>
  <dcterms:modified xsi:type="dcterms:W3CDTF">2022-10-13T08:10:57Z</dcterms:modified>
</cp:coreProperties>
</file>