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0" r:id="rId2"/>
    <p:sldId id="671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51" d="100"/>
          <a:sy n="51" d="100"/>
        </p:scale>
        <p:origin x="7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F0AEC4-DE20-44BC-E3CA-722C1AD6E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80CF9F5-8A10-C644-C3D5-B533BF374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E639A3-4604-2971-FA4F-EBD825EB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D35C8-808D-1959-291E-3BCC0C47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E428BF-0FC8-3AAC-2C28-574ABD23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69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B5B52-82E6-5861-994F-82C883E0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237D54-4D97-BFA9-9903-216E2CC02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64C04C-73F8-DDBE-579E-C9B7D93E0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27065D-2ABA-556D-B0BB-7DFB550F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3223CE-AC1B-5E13-38CD-B79052E0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946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FBA3EE6-13A7-B4B3-9578-90BCEC0AB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89DBEE-ED92-7D6B-CA3A-DBC73472F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D4D287-632F-9075-FC63-1347E3C6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DD5313-EA32-B6F8-8AED-1351047E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5552C7-5C40-4309-A3E3-E7DA1CA2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439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 - vio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3392" y="1044000"/>
            <a:ext cx="10972800" cy="584800"/>
          </a:xfrm>
        </p:spPr>
        <p:txBody>
          <a:bodyPr>
            <a:noAutofit/>
          </a:bodyPr>
          <a:lstStyle>
            <a:lvl1pPr algn="l">
              <a:defRPr sz="2400" b="1" baseline="0"/>
            </a:lvl1pPr>
          </a:lstStyle>
          <a:p>
            <a:r>
              <a:rPr lang="de-DE" dirty="0"/>
              <a:t>Headline in 24 Punkt (fett, linksbündig)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53347"/>
          </a:xfrm>
        </p:spPr>
        <p:txBody>
          <a:bodyPr/>
          <a:lstStyle>
            <a:lvl1pPr>
              <a:buClr>
                <a:srgbClr val="861C90"/>
              </a:buClr>
              <a:defRPr/>
            </a:lvl1pPr>
            <a:lvl2pPr>
              <a:buClr>
                <a:srgbClr val="7030A0"/>
              </a:buClr>
              <a:defRPr/>
            </a:lvl2pPr>
            <a:lvl3pPr>
              <a:buClr>
                <a:srgbClr val="7030A0"/>
              </a:buClr>
              <a:defRPr/>
            </a:lvl3pPr>
            <a:lvl4pPr>
              <a:buClr>
                <a:srgbClr val="7030A0"/>
              </a:buClr>
              <a:defRPr/>
            </a:lvl4pPr>
            <a:lvl5pPr>
              <a:buClr>
                <a:srgbClr val="7030A0"/>
              </a:buClr>
              <a:defRPr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ED1A-91AC-4D92-8A80-A5ED8EA3649B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PPP-KopfFolgeseite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84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87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4DC5E-4343-5575-886C-EC38D990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1CB3EF-C9B8-04AC-8CFC-54B1E36A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F851FD-75F1-23EA-E200-2A08C183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F2AD31-4B11-0AF0-FB61-075257E1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9CC688-1D64-CD54-9DB5-8954FA92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6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CDF883-8728-CA48-DE7E-31C703768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17B0D5-8D31-190B-3B3E-00E1C522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8362D7-F328-A2D7-130A-D06FF0666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BA6B3A-756E-F7B3-00ED-4E28205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B91955-A6A3-DFB0-0633-F9167C44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92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EC37E6-E911-BC5D-64AE-18410EA5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AD1641-D511-5BDA-F5F7-FFF6ED670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EFF21A-337E-1622-08D3-3F9BC0D0A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C7273C-3A4C-1F0E-99B7-FEA8767A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0B52CF-18EE-DBD2-FC81-2E26044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25426C-BB18-C384-8936-E1527BAE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38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F313F-E42D-7EE0-5A6F-8BEF4EC3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5689DB-B38E-0DFE-6274-F1867683D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A641439-7269-7B00-72CA-EA054C63B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64ABD3-FF3A-CBAA-43BB-1F1708FF3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C09CD7-2DD6-1E9F-6A95-7F242A915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44572D6-07B0-17B7-4098-D535CC93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831BC6C-1025-AD78-532E-177FAAD2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4F11D4-3F67-6D5B-0B22-B75C10DE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88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164C7-7164-8156-2955-91937679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4363B0-E853-AEE2-0155-06775571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5EFFC5B-5151-98AE-5EEE-ED92E0A6A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BA14AFA-444E-080A-C8B9-BBFB0B68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78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52541E8-9278-EE97-7051-FE53A240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C045EC-4672-BC69-981C-E90A5935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CD3430-4BF9-3F3D-4580-6DD02C33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39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313AF8-BE73-4E82-B3EA-C786E8EED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2D628D-37A5-1201-84FC-176535F2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54CEF1E-2427-7176-DDC8-539B30F5F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447E4A-26B6-DACF-0175-AE1FC952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C3E530-0FEB-C7E4-0C85-33B63F6A7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3DD547-985A-346B-E630-3C878430B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73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45E84-20BF-19CE-6403-7A626026D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18CECD1-7CE9-D325-B09D-A856FBD088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84EBF1-29AC-314F-F670-C586099D0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D71BDB-6D11-56BB-8F87-8C80FB3A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890202-088D-8C09-40E1-9C5B11B82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9BE6F8-FEB1-F7CB-F96D-9F9BD98C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04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BD9135-231B-5ECB-64B7-BE0B2E2DF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A9F4B-457B-C5DF-BF91-CE7217E4F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B4C02E-B3F2-A2BD-DAB4-B56A4BF2E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D2F8D4-6956-F4FE-C345-1A474498B0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096515-75BC-B293-3EF5-E54912A7E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04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4541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Eckdaten für Entscheidungen über den Erhalt von Gebäuden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35080"/>
            <a:ext cx="10972800" cy="415498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dirty="0"/>
              <a:t>Aktuell zu betrachten: Kirchen, Gemeindezentren und -häuser</a:t>
            </a:r>
          </a:p>
          <a:p>
            <a:r>
              <a:rPr lang="de-DE" sz="2400" dirty="0"/>
              <a:t>Grundlage: 		Bestand am bzw. seit 01.01.2015</a:t>
            </a:r>
          </a:p>
          <a:p>
            <a:r>
              <a:rPr lang="de-DE" sz="2400" dirty="0"/>
              <a:t>Bestand aktuell: 	27 Gebäude </a:t>
            </a:r>
          </a:p>
          <a:p>
            <a:endParaRPr lang="de-DE" sz="2400" dirty="0"/>
          </a:p>
          <a:p>
            <a:r>
              <a:rPr lang="de-DE" sz="2400" dirty="0"/>
              <a:t>Davon: 		je 30% als </a:t>
            </a:r>
            <a:r>
              <a:rPr lang="de-DE" sz="2400" dirty="0">
                <a:solidFill>
                  <a:srgbClr val="C00000"/>
                </a:solidFill>
              </a:rPr>
              <a:t>ROT</a:t>
            </a:r>
            <a:r>
              <a:rPr lang="de-DE" sz="2400" dirty="0"/>
              <a:t> oder </a:t>
            </a:r>
            <a:r>
              <a:rPr lang="de-DE" sz="2400" dirty="0">
                <a:solidFill>
                  <a:srgbClr val="00B050"/>
                </a:solidFill>
              </a:rPr>
              <a:t>GRÜN</a:t>
            </a:r>
            <a:r>
              <a:rPr lang="de-DE" sz="2400" dirty="0"/>
              <a:t> zu markieren, 40% als </a:t>
            </a:r>
            <a:r>
              <a:rPr lang="de-DE" sz="2400" dirty="0">
                <a:solidFill>
                  <a:srgbClr val="FFC000"/>
                </a:solidFill>
              </a:rPr>
              <a:t>GELB</a:t>
            </a:r>
          </a:p>
          <a:p>
            <a:endParaRPr lang="de-DE" sz="2400" dirty="0">
              <a:solidFill>
                <a:srgbClr val="FFC000"/>
              </a:solidFill>
            </a:endParaRPr>
          </a:p>
          <a:p>
            <a:r>
              <a:rPr lang="de-DE" sz="2400" dirty="0">
                <a:solidFill>
                  <a:srgbClr val="00B050"/>
                </a:solidFill>
              </a:rPr>
              <a:t>GRÜN</a:t>
            </a:r>
            <a:r>
              <a:rPr lang="de-DE" sz="2400" dirty="0"/>
              <a:t> = 	verbleibt in landeskirchlicher Bauförderung</a:t>
            </a:r>
          </a:p>
          <a:p>
            <a:r>
              <a:rPr lang="de-DE" sz="2400" dirty="0">
                <a:solidFill>
                  <a:srgbClr val="C00000"/>
                </a:solidFill>
              </a:rPr>
              <a:t>ROT</a:t>
            </a:r>
            <a:r>
              <a:rPr lang="de-DE" sz="2400" dirty="0"/>
              <a:t> = 		landeskirchliche Bauförderung entfällt in der Zukunft</a:t>
            </a:r>
          </a:p>
          <a:p>
            <a:r>
              <a:rPr lang="de-DE" sz="2400" dirty="0">
                <a:solidFill>
                  <a:srgbClr val="FFC000"/>
                </a:solidFill>
              </a:rPr>
              <a:t>GELB</a:t>
            </a:r>
            <a:r>
              <a:rPr lang="de-DE" sz="2400" dirty="0"/>
              <a:t> = 	Zuordnung zu ROT (50%) oder GRÜN (50%) erfolgt später</a:t>
            </a:r>
          </a:p>
          <a:p>
            <a:endParaRPr lang="de-DE" sz="2400" dirty="0"/>
          </a:p>
          <a:p>
            <a:r>
              <a:rPr lang="de-DE" sz="2400" dirty="0"/>
              <a:t>Zusätzliche Kategorie: </a:t>
            </a:r>
            <a:r>
              <a:rPr lang="de-DE" sz="2400" dirty="0">
                <a:highlight>
                  <a:srgbClr val="00FF00"/>
                </a:highlight>
              </a:rPr>
              <a:t>HELLGRÜN</a:t>
            </a:r>
            <a:r>
              <a:rPr lang="de-DE" sz="2400" dirty="0"/>
              <a:t> = Gebäude in der Baupflicht der Stiftung Schönau</a:t>
            </a:r>
          </a:p>
        </p:txBody>
      </p:sp>
    </p:spTree>
    <p:extLst>
      <p:ext uri="{BB962C8B-B14F-4D97-AF65-F5344CB8AC3E}">
        <p14:creationId xmlns:p14="http://schemas.microsoft.com/office/powerpoint/2010/main" val="364899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12006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Gebäudeampel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599" y="2114188"/>
            <a:ext cx="10972800" cy="156966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dirty="0">
                <a:solidFill>
                  <a:schemeClr val="tx1"/>
                </a:solidFill>
              </a:rPr>
              <a:t>Im Gegensatz zum Liegenschaftsprojekt werden jetzt „Gebäude“ betrachtet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dirty="0">
                <a:solidFill>
                  <a:schemeClr val="tx1"/>
                </a:solidFill>
              </a:rPr>
              <a:t>Gebäudeflächen und Ausdehnung des Kirchenbezirks werden bei der Berechnung der Quoten zusätzlich einbezogen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0" dirty="0">
                <a:solidFill>
                  <a:schemeClr val="tx1"/>
                </a:solidFill>
              </a:rPr>
              <a:t>Für die 27 Gebäude in Heidelberg bedeutet das: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DCACE4F4-03E1-A120-FC0B-BA4A74E9F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12426"/>
              </p:ext>
            </p:extLst>
          </p:nvPr>
        </p:nvGraphicFramePr>
        <p:xfrm>
          <a:off x="609599" y="3683848"/>
          <a:ext cx="10972800" cy="1268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664">
                  <a:extLst>
                    <a:ext uri="{9D8B030D-6E8A-4147-A177-3AD203B41FA5}">
                      <a16:colId xmlns:a16="http://schemas.microsoft.com/office/drawing/2014/main" val="2486833260"/>
                    </a:ext>
                  </a:extLst>
                </a:gridCol>
                <a:gridCol w="3664068">
                  <a:extLst>
                    <a:ext uri="{9D8B030D-6E8A-4147-A177-3AD203B41FA5}">
                      <a16:colId xmlns:a16="http://schemas.microsoft.com/office/drawing/2014/main" val="1597587112"/>
                    </a:ext>
                  </a:extLst>
                </a:gridCol>
                <a:gridCol w="3664068">
                  <a:extLst>
                    <a:ext uri="{9D8B030D-6E8A-4147-A177-3AD203B41FA5}">
                      <a16:colId xmlns:a16="http://schemas.microsoft.com/office/drawing/2014/main" val="1488549021"/>
                    </a:ext>
                  </a:extLst>
                </a:gridCol>
              </a:tblGrid>
              <a:tr h="1268087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8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11 – </a:t>
                      </a:r>
                      <a:r>
                        <a:rPr lang="de-DE" sz="3600" b="1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4*</a:t>
                      </a:r>
                      <a:r>
                        <a:rPr lang="de-DE" sz="36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= 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</a:rPr>
                        <a:t>8 – 4** = 4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200036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DB86E64-0CE0-8AA9-DD18-8CA042A53659}"/>
              </a:ext>
            </a:extLst>
          </p:cNvPr>
          <p:cNvSpPr txBox="1"/>
          <p:nvPr/>
        </p:nvSpPr>
        <p:spPr>
          <a:xfrm>
            <a:off x="609599" y="4942105"/>
            <a:ext cx="10972799" cy="156966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0" dirty="0">
                <a:solidFill>
                  <a:schemeClr val="tx1"/>
                </a:solidFill>
              </a:rPr>
              <a:t>*4 Kirchen fallen unter die Kategorie „HELLGRÜN“: Kreuz-, Friedens-, Heiliggeist- und Melanchthonkirche</a:t>
            </a:r>
          </a:p>
          <a:p>
            <a:r>
              <a:rPr lang="de-DE" sz="2400" dirty="0"/>
              <a:t>**2 wurden seit 2015 abgegeben (Forum 3, Heinrich-Fuchs); 2 wurden bereits als ROT markiert (Hermann-Maas Haus, SHH)</a:t>
            </a:r>
            <a:endParaRPr lang="de-DE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201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Breitbild</PresentationFormat>
  <Paragraphs>23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Ruth Hildebrandt (DJG)</dc:creator>
  <cp:lastModifiedBy>Wilke, Karin</cp:lastModifiedBy>
  <cp:revision>10</cp:revision>
  <dcterms:created xsi:type="dcterms:W3CDTF">2022-09-22T16:08:36Z</dcterms:created>
  <dcterms:modified xsi:type="dcterms:W3CDTF">2022-10-13T08:12:30Z</dcterms:modified>
</cp:coreProperties>
</file>