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672" r:id="rId2"/>
    <p:sldId id="674" r:id="rId3"/>
    <p:sldId id="676" r:id="rId4"/>
    <p:sldId id="673" r:id="rId5"/>
    <p:sldId id="675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3" autoAdjust="0"/>
    <p:restoredTop sz="94660"/>
  </p:normalViewPr>
  <p:slideViewPr>
    <p:cSldViewPr snapToGrid="0">
      <p:cViewPr varScale="1">
        <p:scale>
          <a:sx n="51" d="100"/>
          <a:sy n="51" d="100"/>
        </p:scale>
        <p:origin x="66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84D57E7-87CC-C45F-EE19-E5FD0C335E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E748C80-C5FE-4391-6124-58A64103CE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5EEAC9A-EBFF-AB74-4A58-F52A5175B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8AD33E-40D8-F580-2286-2C912DE056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4AE4FD4-D71A-5D80-5B31-74E6875B6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2536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49C9A9-EA81-EADA-67A2-545F77925A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CCCFF72-5070-B6A1-5380-D4352F6C7B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6759C9-AF4C-3F59-E38B-5479AF2E4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7C63BD7-033E-76E4-D22C-17EFA5EDF2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FA57BF9-D43C-161D-F6AB-E922CFC9F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904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DFF1F81-B6E7-F2B0-1E2F-5671CA8191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E598D7-D1E5-0B6E-50FC-511479AD1A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8E0EC0F-D1D1-01C8-7463-3DD48CC8AF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D16BF3-11C7-96DD-D189-7D09C3385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4D6EB00-C005-E88B-3AC8-EFED6EA31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95751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 - viole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23392" y="1044000"/>
            <a:ext cx="10972800" cy="584800"/>
          </a:xfrm>
        </p:spPr>
        <p:txBody>
          <a:bodyPr>
            <a:noAutofit/>
          </a:bodyPr>
          <a:lstStyle>
            <a:lvl1pPr algn="l">
              <a:defRPr sz="2400" b="1" baseline="0"/>
            </a:lvl1pPr>
          </a:lstStyle>
          <a:p>
            <a:r>
              <a:rPr lang="de-DE" dirty="0"/>
              <a:t>Headline in 24 Punkt (fett, linksbündig)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609600" y="1772816"/>
            <a:ext cx="10972800" cy="4353347"/>
          </a:xfrm>
        </p:spPr>
        <p:txBody>
          <a:bodyPr/>
          <a:lstStyle>
            <a:lvl1pPr>
              <a:buClr>
                <a:srgbClr val="861C90"/>
              </a:buClr>
              <a:defRPr/>
            </a:lvl1pPr>
            <a:lvl2pPr>
              <a:buClr>
                <a:srgbClr val="7030A0"/>
              </a:buClr>
              <a:defRPr/>
            </a:lvl2pPr>
            <a:lvl3pPr>
              <a:buClr>
                <a:srgbClr val="7030A0"/>
              </a:buClr>
              <a:defRPr/>
            </a:lvl3pPr>
            <a:lvl4pPr>
              <a:buClr>
                <a:srgbClr val="7030A0"/>
              </a:buClr>
              <a:defRPr/>
            </a:lvl4pPr>
            <a:lvl5pPr>
              <a:buClr>
                <a:srgbClr val="7030A0"/>
              </a:buClr>
              <a:defRPr/>
            </a:lvl5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8ED1A-91AC-4D92-8A80-A5ED8EA3649B}" type="datetime1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‹Nr.›</a:t>
            </a:fld>
            <a:endParaRPr lang="de-DE"/>
          </a:p>
        </p:txBody>
      </p:sp>
      <p:pic>
        <p:nvPicPr>
          <p:cNvPr id="7" name="Grafik 6" descr="PPP-KopfFolgeseiten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844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4151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5DCB44-B987-3411-DFA8-19BF79BA75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C828F833-C816-CB1C-1477-F52CE979A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6939C20-484E-DDBB-A84D-8BD78D209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73EBAE5-CD35-5752-025F-5D5F7F442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C1EE5BD-6F7D-D17E-088D-0ED3E874A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61176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51AED7-3451-3FD5-8DB0-BAC529035D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F3856BB4-EEE3-9511-9F61-3E09D0FA42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06EEBAF-CFEB-E142-C2D3-9C54F07FC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FB9B9F-3DD2-1658-9931-5B5EB5D5B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7AAA6E9-B2D9-1DD9-3E4D-22297AF6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77126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FDF4176-01AE-5F59-F3A1-705C89B2ED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176BA19-23CD-917A-55C2-4FCCF1706A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05F72F9E-4B2B-D2ED-B33D-8E34007920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24294AC-FCF9-A6CF-E407-34B52A3B1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03B2D7E-A4A6-C119-988E-C5C2269C3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04348DF7-2A8B-DB21-2D3D-C7E0BB412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703098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116F41-38CC-F4AF-A030-604DB84E69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AE2546E-AD74-FF20-F72C-A18B66FC7A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86E4504-126E-253F-A145-7EBC4A2749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0DDA2F1-BC38-96C8-2C17-D5C8232C01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59955354-1F32-F0E7-538A-D3F98E0359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61BDBE1-CECE-2EA5-2AEC-C61E07F4F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FE8724A9-DCF4-CB9A-C5C1-0CEDBED641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F7B581E6-7E2D-91A7-C3F4-EE2F46260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030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F54F96-79DC-38DA-E095-E995980D50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91561C1-3D13-FDD9-01B9-B02BE5B38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06E16D7B-1403-446E-B750-7B38A8480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6BC3234B-66EE-EBA4-D4FD-06E512D5F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3047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162CFB0C-9D32-2EA6-5A15-28C8E1DF8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176E5DCC-2B4D-FEDD-7CDC-853BDD347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CDC6442-D85D-14D2-191A-6C2A1EBCE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08113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A41F69-B906-CEC4-0DDD-1B2AD8C5EA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93D5F01-69D1-0637-7D1D-584FEF33FB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DFD2A6A-E16F-A798-91B0-635B907865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915A8B6-4911-443F-BA80-AAA2B51737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62670330-5784-152D-56A3-99BB8B30F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AACF7B8-6FE9-16AB-760A-A5E57EEB0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33723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99A90F-FB03-BF80-F312-99B732EBE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EACBF64-F8BD-A5CA-2051-523F358CBF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0F13957-7F2B-9051-114B-7CFB6E74EE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C4CD872-41AC-A317-5940-4BDD81045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3014736-7738-919F-3B6A-4F3EDE52C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C57CF2D-BFA0-62C9-6333-C340506A2C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0892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B485F69-86C4-03DC-8442-7E8EF5354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259C413-5012-CE55-E224-77BBF5559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1AE5428-E3A3-2E7A-49BD-8F917B895B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8BC4F-405F-44B8-94C0-107EF877C6DD}" type="datetimeFigureOut">
              <a:rPr lang="de-DE" smtClean="0"/>
              <a:t>13.10.2022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CB9965A-B1BC-6260-21FA-5307115166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735E03-290E-031B-E8D3-F0A794E9C6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F10A2-CB31-476B-8878-F5DA0029794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38151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7594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Was können wir konkret für die </a:t>
            </a:r>
            <a:r>
              <a:rPr lang="de-DE" sz="3200" b="1" dirty="0"/>
              <a:t>Erreichung des Klimaziels </a:t>
            </a:r>
            <a:r>
              <a:rPr lang="de-DE" sz="3200" dirty="0"/>
              <a:t>tun?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600" y="2110028"/>
            <a:ext cx="10972800" cy="4524315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Heizungen: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Ölheizungen bis 2025 aufgeben (Auslaufen der Förderung für die Umstellung)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Alte Gasheizungen umstellen auf andere Energieträger (erneuerbare Energie /evtl. Hybridlösungen)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Gebäudehüllen: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Bei allen zum Erhalt eines Gebäudes notwendigen Sanierungsmaßnahmen das Ziel der Klimaneutralität beachten</a:t>
            </a:r>
          </a:p>
          <a:p>
            <a:endParaRPr lang="de-D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b="1" dirty="0"/>
              <a:t>Stromverbrauch:</a:t>
            </a:r>
            <a:r>
              <a:rPr lang="de-DE" sz="2400" dirty="0"/>
              <a:t>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Beleuchtung auf energiesparende Lichtquellen umstellen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/>
              <a:t>Ertüchtigung der Elektrik</a:t>
            </a:r>
          </a:p>
        </p:txBody>
      </p:sp>
    </p:spTree>
    <p:extLst>
      <p:ext uri="{BB962C8B-B14F-4D97-AF65-F5344CB8AC3E}">
        <p14:creationId xmlns:p14="http://schemas.microsoft.com/office/powerpoint/2010/main" val="3582790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7594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Was haben wir schon getan?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600" y="2110028"/>
            <a:ext cx="10972800" cy="378565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Wir wollen den Energieverbrauch um 50% senken!</a:t>
            </a:r>
          </a:p>
          <a:p>
            <a:endParaRPr lang="de-DE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Verhaltensänderungen: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EKV hat den Gemeinden Informationen zum Energiesparen zur Verfügung gestellt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EKV hat Thermometer zur Kontrolle der Raumtemperatur zur Verfügung gestellt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Wir verzichten auf warmes Wasser in Sanitärräumen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Wir drosseln die Heizung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…..</a:t>
            </a:r>
          </a:p>
        </p:txBody>
      </p:sp>
    </p:spTree>
    <p:extLst>
      <p:ext uri="{BB962C8B-B14F-4D97-AF65-F5344CB8AC3E}">
        <p14:creationId xmlns:p14="http://schemas.microsoft.com/office/powerpoint/2010/main" val="31767458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3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7594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Was haben wir schon getan?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600" y="2110028"/>
            <a:ext cx="10972800" cy="378565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Bauliche Maßnahmen: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Wir haben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ein Blockheizkraftwerk in der KiTa Kriegsstraße installiert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eine PV-Anlage und Wärmepumpe in der KiTa Schlierbach installiert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die Energieversorgung der Arche klimaneutral geplant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den Anschluss des Pfarrhauses,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Fehrentzstraße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, an das Fernwärmenetz beschlossen 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Das ist in Planung: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eine Pelletheizung für das Pfarrhaus, An der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Tiefburg</a:t>
            </a: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9523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4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7594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Was können wir noch tun?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600" y="2110028"/>
            <a:ext cx="10972800" cy="3785652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Weitere </a:t>
            </a:r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Einsparmöglichkeiten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ergeben sich durch kluges und vorausschauendes Management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der Heizungsanlagen und –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nutzung</a:t>
            </a: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der Beleuchtung von Gebäuden außen und innen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der Raumlüftung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der Nutzung der Gebäude und Räume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Zusätzlich: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Wir können Energieberatung aufsuchen (z.B. durch das BUE)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Wir können Schulungen der EKIBA zum Thema wahrnehmen</a:t>
            </a:r>
          </a:p>
        </p:txBody>
      </p:sp>
    </p:spTree>
    <p:extLst>
      <p:ext uri="{BB962C8B-B14F-4D97-AF65-F5344CB8AC3E}">
        <p14:creationId xmlns:p14="http://schemas.microsoft.com/office/powerpoint/2010/main" val="4003437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36C823-549E-426C-A3BB-6AC9317B0F2F}" type="slidenum">
              <a:rPr lang="de-DE" smtClean="0"/>
              <a:pPr/>
              <a:t>5</a:t>
            </a:fld>
            <a:endParaRPr lang="de-DE"/>
          </a:p>
        </p:txBody>
      </p:sp>
      <p:sp>
        <p:nvSpPr>
          <p:cNvPr id="5" name="Inhaltsplatzhalter 4">
            <a:extLst>
              <a:ext uri="{FF2B5EF4-FFF2-40B4-BE49-F238E27FC236}">
                <a16:creationId xmlns:a16="http://schemas.microsoft.com/office/drawing/2014/main" id="{5AFD21C7-A8C5-30CA-C06F-47F439C81C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097594"/>
            <a:ext cx="10972800" cy="844878"/>
          </a:xfrm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de-DE" sz="3200" dirty="0"/>
              <a:t>Ausblick?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6C8EDF36-B06D-4A52-1B39-7446E8C14B87}"/>
              </a:ext>
            </a:extLst>
          </p:cNvPr>
          <p:cNvSpPr txBox="1"/>
          <p:nvPr/>
        </p:nvSpPr>
        <p:spPr>
          <a:xfrm>
            <a:off x="609600" y="2110028"/>
            <a:ext cx="10972800" cy="4154984"/>
          </a:xfrm>
          <a:prstGeom prst="rect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Projekte in Planung oder Prüfung: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Pelletheizung Pfarrhaus An der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Tiefburg</a:t>
            </a:r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Anschluss an das Fernwärmenetz für die Johanneskirche und das Johanneshaus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PV Anlage für KiTa Kriegsstraße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Weitere Projekte für </a:t>
            </a:r>
            <a:r>
              <a:rPr lang="de-DE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KiTas</a:t>
            </a: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 und Pfarrhäuser/-wohnungen sind in Prüfung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Kirchen, die sich für PV Anlagen eignen: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Auferstehungskirche Pfaffengrund, Petruskirche Kirchheim</a:t>
            </a:r>
          </a:p>
          <a:p>
            <a:endParaRPr lang="de-D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de-DE" sz="2400" b="1" dirty="0">
                <a:latin typeface="Calibri" panose="020F0502020204030204" pitchFamily="34" charset="0"/>
                <a:cs typeface="Calibri" panose="020F0502020204030204" pitchFamily="34" charset="0"/>
              </a:rPr>
              <a:t>Folgende Kirchen / Gebäude können für PV Anlagen geprüft werden: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latin typeface="Calibri" panose="020F0502020204030204" pitchFamily="34" charset="0"/>
                <a:cs typeface="Calibri" panose="020F0502020204030204" pitchFamily="34" charset="0"/>
              </a:rPr>
              <a:t>Lutherzentrum, Markushaus, ….</a:t>
            </a:r>
          </a:p>
        </p:txBody>
      </p:sp>
    </p:spTree>
    <p:extLst>
      <p:ext uri="{BB962C8B-B14F-4D97-AF65-F5344CB8AC3E}">
        <p14:creationId xmlns:p14="http://schemas.microsoft.com/office/powerpoint/2010/main" val="442112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Breitbild</PresentationFormat>
  <Paragraphs>60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Ruth Hildebrandt (DJG)</dc:creator>
  <cp:lastModifiedBy>Wilke, Karin</cp:lastModifiedBy>
  <cp:revision>2</cp:revision>
  <dcterms:created xsi:type="dcterms:W3CDTF">2022-09-23T14:49:14Z</dcterms:created>
  <dcterms:modified xsi:type="dcterms:W3CDTF">2022-10-13T08:15:33Z</dcterms:modified>
</cp:coreProperties>
</file>